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305" r:id="rId2"/>
    <p:sldId id="306" r:id="rId3"/>
    <p:sldId id="307" r:id="rId4"/>
    <p:sldId id="308" r:id="rId5"/>
    <p:sldId id="309" r:id="rId6"/>
    <p:sldId id="310" r:id="rId7"/>
    <p:sldId id="311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12" r:id="rId16"/>
    <p:sldId id="322" r:id="rId17"/>
    <p:sldId id="320" r:id="rId18"/>
    <p:sldId id="345" r:id="rId19"/>
    <p:sldId id="321" r:id="rId20"/>
    <p:sldId id="323" r:id="rId21"/>
    <p:sldId id="324" r:id="rId22"/>
    <p:sldId id="325" r:id="rId23"/>
    <p:sldId id="326" r:id="rId24"/>
    <p:sldId id="328" r:id="rId25"/>
    <p:sldId id="327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</p:sldIdLst>
  <p:sldSz cx="9144000" cy="6858000" type="screen4x3"/>
  <p:notesSz cx="6858000" cy="9144000"/>
  <p:defaultTextStyle>
    <a:defPPr>
      <a:defRPr lang="nl-NL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959" autoAdjust="0"/>
  </p:normalViewPr>
  <p:slideViewPr>
    <p:cSldViewPr>
      <p:cViewPr varScale="1">
        <p:scale>
          <a:sx n="71" d="100"/>
          <a:sy n="71" d="100"/>
        </p:scale>
        <p:origin x="-13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8"/>
    </p:cViewPr>
  </p:sorterViewPr>
  <p:notesViewPr>
    <p:cSldViewPr>
      <p:cViewPr>
        <p:scale>
          <a:sx n="100" d="100"/>
          <a:sy n="100" d="100"/>
        </p:scale>
        <p:origin x="-246" y="16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nl-NL" altLang="nl-NL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 altLang="nl-NL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nl-NL" altLang="nl-NL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99E682-CB2D-471F-9021-B19E87930C3A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08180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nl-NL" altLang="nl-N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 altLang="nl-NL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nl-NL" altLang="nl-N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BED9ECF-9DE9-44D5-8FB2-FEF39CA6101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81111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820784-5FE7-49DE-9B13-7223C1A16990}" type="slidenum">
              <a:rPr lang="nl-NL" altLang="nl-NL"/>
              <a:pPr/>
              <a:t>1</a:t>
            </a:fld>
            <a:endParaRPr lang="nl-NL" altLang="nl-NL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5538" y="684213"/>
            <a:ext cx="4572000" cy="3429000"/>
          </a:xfrm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  <a:p>
            <a:r>
              <a:rPr lang="nl-NL" altLang="nl-NL"/>
              <a:t>Geschiedenis 2 documenten belangrijk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9A464-4EA7-4DA0-9784-A069BDB2613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55577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ED97C-4E25-4E67-BA2A-2EE72753E9D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15052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4D380-CB8A-4B49-9770-C67BD059DB5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6517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2B832-304B-4305-BDA6-6AFE5C653B8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0785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C990D-02D5-433E-9470-341447A07C5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9183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7B17D-481B-469C-BB1A-2421E1BB6F2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2705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0612D-B4AF-4D76-9CD2-D5697D50FD7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8717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9F0CD-16F3-4C92-9DEE-F611A40A19FC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43700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979F8-8A18-4212-BED2-AE75E6ABB36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45250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522B0-4317-4DCE-829B-F76A227880A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0076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2D024-0CE3-418E-88E5-C7B0DB131D9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01964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3498146-6B9D-419C-BD3F-0513742D6563}" type="slidenum">
              <a:rPr lang="nl-NL" altLang="nl-NL"/>
              <a:pPr/>
              <a:t>‹nr.›</a:t>
            </a:fld>
            <a:endParaRPr lang="nl-NL" altLang="nl-NL"/>
          </a:p>
        </p:txBody>
      </p:sp>
      <p:pic>
        <p:nvPicPr>
          <p:cNvPr id="1031" name="Picture 7" descr="Lijnen 0 5pt briefpapierkopi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59250"/>
            <a:ext cx="9144000" cy="265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6324600" y="6553200"/>
            <a:ext cx="278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EB1461DC-BB45-4671-A5D2-75F060DE08AC}" type="slidenum">
              <a:rPr lang="nl-NL" altLang="nl-NL" sz="1400" b="1">
                <a:solidFill>
                  <a:srgbClr val="00007D"/>
                </a:solidFill>
                <a:latin typeface="Tahoma" charset="0"/>
              </a:rPr>
              <a:pPr algn="r"/>
              <a:t>‹nr.›</a:t>
            </a:fld>
            <a:endParaRPr lang="nl-NL" altLang="nl-NL" sz="1400" b="1">
              <a:solidFill>
                <a:srgbClr val="00007D"/>
              </a:solidFill>
              <a:latin typeface="Tahoma" charset="0"/>
            </a:endParaRPr>
          </a:p>
        </p:txBody>
      </p:sp>
      <p:pic>
        <p:nvPicPr>
          <p:cNvPr id="1033" name="Picture 9" descr="Logo_IJsselheem CMYKkopi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463" y="53975"/>
            <a:ext cx="2160587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863600"/>
          </a:xfrm>
        </p:spPr>
        <p:txBody>
          <a:bodyPr/>
          <a:lstStyle/>
          <a:p>
            <a:r>
              <a:rPr lang="nl-NL" altLang="nl-NL" dirty="0" smtClean="0"/>
              <a:t>Allergische reacties</a:t>
            </a:r>
            <a:endParaRPr lang="nl-NL" altLang="nl-NL" dirty="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7225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nl-NL" altLang="nl-NL" dirty="0"/>
          </a:p>
          <a:p>
            <a:pPr marL="0" indent="0" algn="ctr">
              <a:buNone/>
            </a:pPr>
            <a:r>
              <a:rPr lang="nl-NL" altLang="nl-NL" sz="1600" dirty="0" smtClean="0"/>
              <a:t>FTO 17-2-2015</a:t>
            </a:r>
          </a:p>
          <a:p>
            <a:pPr marL="0" indent="0" algn="ctr">
              <a:buNone/>
            </a:pPr>
            <a:r>
              <a:rPr lang="nl-NL" altLang="nl-NL" sz="1600" dirty="0" smtClean="0"/>
              <a:t>Roland Westerink</a:t>
            </a:r>
            <a:endParaRPr lang="nl-NL" altLang="nl-NL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nl-NL" dirty="0" smtClean="0"/>
              <a:t>Typen reactie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IV: vertraagde reactie na 24u – enkele weken</a:t>
            </a:r>
          </a:p>
          <a:p>
            <a:r>
              <a:rPr lang="nl-NL" dirty="0" smtClean="0"/>
              <a:t>T-</a:t>
            </a:r>
            <a:r>
              <a:rPr lang="nl-NL" dirty="0" err="1" smtClean="0"/>
              <a:t>lymfo’s</a:t>
            </a:r>
            <a:r>
              <a:rPr lang="nl-NL" dirty="0" smtClean="0"/>
              <a:t> activeren macrofagen</a:t>
            </a:r>
          </a:p>
          <a:p>
            <a:r>
              <a:rPr lang="nl-NL" dirty="0" smtClean="0"/>
              <a:t>Zich vaak uitend in een </a:t>
            </a:r>
            <a:r>
              <a:rPr lang="nl-NL" dirty="0" err="1" smtClean="0"/>
              <a:t>maculo-papuleus</a:t>
            </a:r>
            <a:r>
              <a:rPr lang="nl-NL" dirty="0" smtClean="0"/>
              <a:t> exantheem dan wel eczeem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830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218" y="1600200"/>
            <a:ext cx="3127974" cy="5056893"/>
          </a:xfrm>
        </p:spPr>
      </p:pic>
    </p:spTree>
    <p:extLst>
      <p:ext uri="{BB962C8B-B14F-4D97-AF65-F5344CB8AC3E}">
        <p14:creationId xmlns:p14="http://schemas.microsoft.com/office/powerpoint/2010/main" val="187153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sz="2800" dirty="0" smtClean="0"/>
              <a:t>Stevens-Johnson-Syndroom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2091785"/>
            <a:ext cx="4021038" cy="2747709"/>
          </a:xfrm>
        </p:spPr>
      </p:pic>
    </p:spTree>
    <p:extLst>
      <p:ext uri="{BB962C8B-B14F-4D97-AF65-F5344CB8AC3E}">
        <p14:creationId xmlns:p14="http://schemas.microsoft.com/office/powerpoint/2010/main" val="248038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 smtClean="0"/>
              <a:t/>
            </a:r>
            <a:br>
              <a:rPr lang="nl-NL" sz="2800" dirty="0" smtClean="0"/>
            </a:br>
            <a:r>
              <a:rPr lang="nl-NL" sz="2800" dirty="0" smtClean="0"/>
              <a:t>Toxische epidermale necrolyse</a:t>
            </a:r>
            <a:endParaRPr lang="nl-NL" sz="2800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988840"/>
            <a:ext cx="4240262" cy="2826841"/>
          </a:xfrm>
        </p:spPr>
      </p:pic>
    </p:spTree>
    <p:extLst>
      <p:ext uri="{BB962C8B-B14F-4D97-AF65-F5344CB8AC3E}">
        <p14:creationId xmlns:p14="http://schemas.microsoft.com/office/powerpoint/2010/main" val="313644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sz="2800" dirty="0" err="1" smtClean="0"/>
              <a:t>Fixed</a:t>
            </a:r>
            <a:r>
              <a:rPr lang="nl-NL" sz="2800" dirty="0" smtClean="0"/>
              <a:t> drug </a:t>
            </a:r>
            <a:r>
              <a:rPr lang="nl-NL" sz="2800" dirty="0" err="1" smtClean="0"/>
              <a:t>eruption</a:t>
            </a:r>
            <a:endParaRPr lang="nl-NL" sz="2800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637" y="2434431"/>
            <a:ext cx="2752725" cy="2857500"/>
          </a:xfrm>
        </p:spPr>
      </p:pic>
    </p:spTree>
    <p:extLst>
      <p:ext uri="{BB962C8B-B14F-4D97-AF65-F5344CB8AC3E}">
        <p14:creationId xmlns:p14="http://schemas.microsoft.com/office/powerpoint/2010/main" val="53889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76672"/>
            <a:ext cx="8187754" cy="6140815"/>
          </a:xfrm>
        </p:spPr>
      </p:pic>
    </p:spTree>
    <p:extLst>
      <p:ext uri="{BB962C8B-B14F-4D97-AF65-F5344CB8AC3E}">
        <p14:creationId xmlns:p14="http://schemas.microsoft.com/office/powerpoint/2010/main" val="168087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Niet-allergische overgevoeligheid:</a:t>
            </a:r>
            <a:br>
              <a:rPr lang="nl-NL" dirty="0" smtClean="0"/>
            </a:br>
            <a:r>
              <a:rPr lang="nl-NL" dirty="0" smtClean="0">
                <a:sym typeface="Wingdings" panose="05000000000000000000" pitchFamily="2" charset="2"/>
              </a:rPr>
              <a:t> immuunsysteem niet betrokken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Voorbeeld: </a:t>
            </a:r>
            <a:r>
              <a:rPr lang="nl-NL" dirty="0" err="1" smtClean="0">
                <a:sym typeface="Wingdings" panose="05000000000000000000" pitchFamily="2" charset="2"/>
              </a:rPr>
              <a:t>asthma</a:t>
            </a:r>
            <a:r>
              <a:rPr lang="nl-NL" dirty="0" smtClean="0">
                <a:sym typeface="Wingdings" panose="05000000000000000000" pitchFamily="2" charset="2"/>
              </a:rPr>
              <a:t> aanval bij </a:t>
            </a:r>
            <a:r>
              <a:rPr lang="nl-NL" dirty="0" err="1" smtClean="0">
                <a:sym typeface="Wingdings" panose="05000000000000000000" pitchFamily="2" charset="2"/>
              </a:rPr>
              <a:t>NSAID’s</a:t>
            </a:r>
            <a:endParaRPr lang="nl-NL" dirty="0" smtClean="0">
              <a:sym typeface="Wingdings" panose="05000000000000000000" pitchFamily="2" charset="2"/>
            </a:endParaRPr>
          </a:p>
          <a:p>
            <a:endParaRPr lang="nl-NL" dirty="0" smtClean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Onderscheid </a:t>
            </a:r>
            <a:r>
              <a:rPr lang="nl-NL" dirty="0" smtClean="0">
                <a:sym typeface="Wingdings" panose="05000000000000000000" pitchFamily="2" charset="2"/>
              </a:rPr>
              <a:t>tussen allergie en </a:t>
            </a:r>
            <a:r>
              <a:rPr lang="nl-NL" dirty="0" smtClean="0">
                <a:sym typeface="Wingdings" panose="05000000000000000000" pitchFamily="2" charset="2"/>
              </a:rPr>
              <a:t>bijwerking!</a:t>
            </a:r>
            <a:endParaRPr lang="nl-NL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3425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Anafylaxie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Anafylactische reactie: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type-I </a:t>
            </a:r>
            <a:r>
              <a:rPr lang="nl-NL" dirty="0" smtClean="0"/>
              <a:t>reactie middels </a:t>
            </a:r>
            <a:r>
              <a:rPr lang="nl-NL" dirty="0" err="1" smtClean="0"/>
              <a:t>IgE</a:t>
            </a:r>
            <a:r>
              <a:rPr lang="nl-NL" dirty="0" smtClean="0"/>
              <a:t> </a:t>
            </a:r>
            <a:r>
              <a:rPr lang="nl-NL" dirty="0" err="1" smtClean="0"/>
              <a:t>anti-lichamen</a:t>
            </a:r>
            <a:endParaRPr lang="nl-NL" dirty="0" smtClean="0"/>
          </a:p>
          <a:p>
            <a:r>
              <a:rPr lang="nl-NL" dirty="0" smtClean="0"/>
              <a:t>Prevalentie bij penicilline-allergie: </a:t>
            </a:r>
            <a:br>
              <a:rPr lang="nl-NL" dirty="0" smtClean="0"/>
            </a:br>
            <a:r>
              <a:rPr lang="nl-NL" dirty="0" smtClean="0"/>
              <a:t>0,01-0,05%</a:t>
            </a:r>
          </a:p>
          <a:p>
            <a:r>
              <a:rPr lang="nl-NL" dirty="0" smtClean="0"/>
              <a:t>5-10% vd </a:t>
            </a:r>
            <a:r>
              <a:rPr lang="nl-NL" dirty="0" err="1" smtClean="0"/>
              <a:t>pt</a:t>
            </a:r>
            <a:r>
              <a:rPr lang="nl-NL" dirty="0" smtClean="0"/>
              <a:t> meldt een </a:t>
            </a:r>
            <a:r>
              <a:rPr lang="nl-NL" dirty="0" err="1" smtClean="0"/>
              <a:t>bètalactam</a:t>
            </a:r>
            <a:r>
              <a:rPr lang="nl-NL" dirty="0" smtClean="0"/>
              <a:t>-allergie</a:t>
            </a:r>
          </a:p>
          <a:p>
            <a:r>
              <a:rPr lang="nl-NL" dirty="0" smtClean="0"/>
              <a:t>90% heeft geen </a:t>
            </a:r>
            <a:r>
              <a:rPr lang="nl-NL" dirty="0" err="1" smtClean="0"/>
              <a:t>IgE</a:t>
            </a:r>
            <a:r>
              <a:rPr lang="nl-NL" dirty="0" smtClean="0"/>
              <a:t>-gemedieerde allergie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9215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Anafylaxie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Anafylactoïde reactie: zonder </a:t>
            </a:r>
            <a:r>
              <a:rPr lang="nl-NL" dirty="0" err="1"/>
              <a:t>IgE</a:t>
            </a:r>
            <a:r>
              <a:rPr lang="nl-NL" dirty="0"/>
              <a:t/>
            </a:r>
            <a:br>
              <a:rPr lang="nl-NL" dirty="0"/>
            </a:br>
            <a:r>
              <a:rPr lang="nl-NL" dirty="0">
                <a:sym typeface="Wingdings" panose="05000000000000000000" pitchFamily="2" charset="2"/>
              </a:rPr>
              <a:t> allergenen hebben een </a:t>
            </a:r>
            <a:r>
              <a:rPr lang="nl-NL" dirty="0" err="1">
                <a:sym typeface="Wingdings" panose="05000000000000000000" pitchFamily="2" charset="2"/>
              </a:rPr>
              <a:t>direkte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err="1">
                <a:sym typeface="Wingdings" panose="05000000000000000000" pitchFamily="2" charset="2"/>
              </a:rPr>
              <a:t>vaso-aktieve</a:t>
            </a:r>
            <a:r>
              <a:rPr lang="nl-NL" dirty="0">
                <a:sym typeface="Wingdings" panose="05000000000000000000" pitchFamily="2" charset="2"/>
              </a:rPr>
              <a:t> werking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voorbeeld: </a:t>
            </a:r>
            <a:r>
              <a:rPr lang="nl-NL" dirty="0" err="1">
                <a:sym typeface="Wingdings" panose="05000000000000000000" pitchFamily="2" charset="2"/>
              </a:rPr>
              <a:t>opioïden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105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Anafylaxie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Systemische, acuut optredende, soms levensbedreigende allergische reactie</a:t>
            </a:r>
          </a:p>
          <a:p>
            <a:r>
              <a:rPr lang="nl-NL" dirty="0" smtClean="0"/>
              <a:t>Verschijnselen ontstaan door het massaal vrijkomen van histamine uit mestcellen en </a:t>
            </a:r>
            <a:r>
              <a:rPr lang="nl-NL" dirty="0" err="1" smtClean="0"/>
              <a:t>basofiele</a:t>
            </a:r>
            <a:r>
              <a:rPr lang="nl-NL" dirty="0" smtClean="0"/>
              <a:t> </a:t>
            </a:r>
            <a:r>
              <a:rPr lang="nl-NL" dirty="0" err="1" smtClean="0"/>
              <a:t>granulo’s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175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nl-NL" dirty="0" smtClean="0"/>
              <a:t>Indeling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Casus</a:t>
            </a:r>
          </a:p>
          <a:p>
            <a:r>
              <a:rPr lang="nl-NL" dirty="0" smtClean="0"/>
              <a:t>Soorten allergische reacties</a:t>
            </a:r>
          </a:p>
          <a:p>
            <a:r>
              <a:rPr lang="nl-NL" dirty="0" smtClean="0"/>
              <a:t>Anafylaxie</a:t>
            </a:r>
          </a:p>
          <a:p>
            <a:r>
              <a:rPr lang="nl-NL" dirty="0" smtClean="0"/>
              <a:t>Allergische reacties bij ‘onze’ antibiotica</a:t>
            </a:r>
          </a:p>
          <a:p>
            <a:r>
              <a:rPr lang="nl-NL" dirty="0" smtClean="0"/>
              <a:t>Stappenplan melding allergie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072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800" u="sng" dirty="0" smtClean="0">
                <a:solidFill>
                  <a:schemeClr val="tx1"/>
                </a:solidFill>
              </a:rPr>
              <a:t>Meest </a:t>
            </a:r>
            <a:r>
              <a:rPr lang="nl-NL" sz="1800" u="sng" dirty="0">
                <a:solidFill>
                  <a:schemeClr val="tx1"/>
                </a:solidFill>
              </a:rPr>
              <a:t>voorkomende oorzaken van anafylaxie</a:t>
            </a:r>
          </a:p>
          <a:p>
            <a:r>
              <a:rPr lang="nl-NL" sz="1800" dirty="0">
                <a:solidFill>
                  <a:schemeClr val="tx1"/>
                </a:solidFill>
              </a:rPr>
              <a:t>voeding frequent: pinda’s, noten</a:t>
            </a:r>
          </a:p>
          <a:p>
            <a:r>
              <a:rPr lang="nl-NL" sz="1800" dirty="0">
                <a:solidFill>
                  <a:schemeClr val="tx1"/>
                </a:solidFill>
              </a:rPr>
              <a:t>minder frequent: melk, kippenei, vis, schaal- en</a:t>
            </a:r>
          </a:p>
          <a:p>
            <a:r>
              <a:rPr lang="nl-NL" sz="1800" dirty="0">
                <a:solidFill>
                  <a:schemeClr val="tx1"/>
                </a:solidFill>
              </a:rPr>
              <a:t>schelpdieren</a:t>
            </a:r>
          </a:p>
          <a:p>
            <a:r>
              <a:rPr lang="nl-NL" sz="1800" dirty="0" err="1">
                <a:solidFill>
                  <a:schemeClr val="tx1"/>
                </a:solidFill>
              </a:rPr>
              <a:t>insectengif</a:t>
            </a:r>
            <a:r>
              <a:rPr lang="nl-NL" sz="1800" dirty="0">
                <a:solidFill>
                  <a:schemeClr val="tx1"/>
                </a:solidFill>
              </a:rPr>
              <a:t> bijen- en wespensteken</a:t>
            </a:r>
          </a:p>
          <a:p>
            <a:r>
              <a:rPr lang="nl-NL" sz="1800" dirty="0">
                <a:solidFill>
                  <a:schemeClr val="tx1"/>
                </a:solidFill>
              </a:rPr>
              <a:t>iatrogene middelen antibiotica (penicilline, cefalosporinen, sulfonamiden)</a:t>
            </a:r>
          </a:p>
          <a:p>
            <a:r>
              <a:rPr lang="nl-NL" sz="1800" dirty="0">
                <a:solidFill>
                  <a:schemeClr val="tx1"/>
                </a:solidFill>
              </a:rPr>
              <a:t>anesthetica (</a:t>
            </a:r>
            <a:r>
              <a:rPr lang="nl-NL" sz="1800" dirty="0" err="1">
                <a:solidFill>
                  <a:schemeClr val="tx1"/>
                </a:solidFill>
              </a:rPr>
              <a:t>spierrelaxantia</a:t>
            </a:r>
            <a:r>
              <a:rPr lang="nl-NL" sz="1800" dirty="0">
                <a:solidFill>
                  <a:schemeClr val="tx1"/>
                </a:solidFill>
              </a:rPr>
              <a:t>)</a:t>
            </a:r>
          </a:p>
          <a:p>
            <a:r>
              <a:rPr lang="nl-NL" sz="1800" dirty="0">
                <a:solidFill>
                  <a:schemeClr val="tx1"/>
                </a:solidFill>
              </a:rPr>
              <a:t>bloedproducten</a:t>
            </a:r>
          </a:p>
          <a:p>
            <a:r>
              <a:rPr lang="nl-NL" sz="1800" dirty="0">
                <a:solidFill>
                  <a:schemeClr val="tx1"/>
                </a:solidFill>
              </a:rPr>
              <a:t>radiocontrastvloeistoffen</a:t>
            </a:r>
          </a:p>
          <a:p>
            <a:r>
              <a:rPr lang="nl-NL" sz="1800" dirty="0">
                <a:solidFill>
                  <a:schemeClr val="tx1"/>
                </a:solidFill>
              </a:rPr>
              <a:t>subcutane immunotherapie</a:t>
            </a:r>
          </a:p>
          <a:p>
            <a:r>
              <a:rPr lang="nl-NL" sz="1800" dirty="0">
                <a:solidFill>
                  <a:schemeClr val="tx1"/>
                </a:solidFill>
              </a:rPr>
              <a:t>vaccins, immunoglobulinen</a:t>
            </a:r>
          </a:p>
          <a:p>
            <a:r>
              <a:rPr lang="nl-NL" sz="1800" dirty="0">
                <a:solidFill>
                  <a:schemeClr val="tx1"/>
                </a:solidFill>
              </a:rPr>
              <a:t>latex (zoals handschoenen en katheters)</a:t>
            </a:r>
          </a:p>
          <a:p>
            <a:r>
              <a:rPr lang="nl-NL" sz="1800" dirty="0">
                <a:solidFill>
                  <a:schemeClr val="tx1"/>
                </a:solidFill>
              </a:rPr>
              <a:t>inspanning op zichzelf, of in combinatie met bepaalde</a:t>
            </a:r>
          </a:p>
          <a:p>
            <a:r>
              <a:rPr lang="nl-NL" sz="1800" dirty="0">
                <a:solidFill>
                  <a:schemeClr val="tx1"/>
                </a:solidFill>
              </a:rPr>
              <a:t>voedingsallergenen</a:t>
            </a:r>
          </a:p>
          <a:p>
            <a:r>
              <a:rPr lang="nl-NL" sz="1800" dirty="0">
                <a:solidFill>
                  <a:schemeClr val="tx1"/>
                </a:solidFill>
              </a:rPr>
              <a:t>idiopathisch als alle waarschijnlijke oorzaken </a:t>
            </a:r>
            <a:r>
              <a:rPr lang="nl-NL" sz="1800" dirty="0" smtClean="0">
                <a:solidFill>
                  <a:schemeClr val="tx1"/>
                </a:solidFill>
              </a:rPr>
              <a:t>geëlimineerd zijn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10498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nl-NL" dirty="0" smtClean="0"/>
              <a:t>Symptomen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 err="1" smtClean="0"/>
              <a:t>Dermaal</a:t>
            </a:r>
            <a:r>
              <a:rPr lang="nl-NL" sz="2000" dirty="0" smtClean="0"/>
              <a:t>:</a:t>
            </a:r>
            <a:br>
              <a:rPr lang="nl-NL" sz="2000" dirty="0" smtClean="0"/>
            </a:br>
            <a:r>
              <a:rPr lang="nl-NL" sz="2000" dirty="0" smtClean="0"/>
              <a:t>urticaria en angio-oedeem 			85-90%</a:t>
            </a:r>
            <a:br>
              <a:rPr lang="nl-NL" sz="2000" dirty="0" smtClean="0"/>
            </a:br>
            <a:r>
              <a:rPr lang="nl-NL" sz="2000" dirty="0" smtClean="0"/>
              <a:t>flushing					45-55%</a:t>
            </a:r>
            <a:br>
              <a:rPr lang="nl-NL" sz="2000" dirty="0" smtClean="0"/>
            </a:br>
            <a:r>
              <a:rPr lang="nl-NL" sz="2000" dirty="0" err="1" smtClean="0"/>
              <a:t>pruritis</a:t>
            </a:r>
            <a:r>
              <a:rPr lang="nl-NL" sz="2000" dirty="0" smtClean="0"/>
              <a:t> zonder </a:t>
            </a:r>
            <a:r>
              <a:rPr lang="nl-NL" sz="2000" dirty="0" err="1" smtClean="0"/>
              <a:t>rash</a:t>
            </a:r>
            <a:r>
              <a:rPr lang="nl-NL" sz="2000" dirty="0" smtClean="0"/>
              <a:t>				     2-5%  </a:t>
            </a:r>
          </a:p>
          <a:p>
            <a:r>
              <a:rPr lang="nl-NL" sz="2000" dirty="0" smtClean="0"/>
              <a:t>Respiratoir</a:t>
            </a:r>
            <a:br>
              <a:rPr lang="nl-NL" sz="2000" dirty="0" smtClean="0"/>
            </a:br>
            <a:r>
              <a:rPr lang="nl-NL" sz="2000" dirty="0" err="1" smtClean="0"/>
              <a:t>dyspnoe</a:t>
            </a:r>
            <a:r>
              <a:rPr lang="nl-NL" sz="2000" dirty="0" smtClean="0"/>
              <a:t>					45-50%</a:t>
            </a:r>
            <a:br>
              <a:rPr lang="nl-NL" sz="2000" dirty="0" smtClean="0"/>
            </a:br>
            <a:r>
              <a:rPr lang="nl-NL" sz="2000" dirty="0" smtClean="0"/>
              <a:t>angio-oedeem bovenste luchtwegen		50-60%</a:t>
            </a:r>
            <a:br>
              <a:rPr lang="nl-NL" sz="2000" dirty="0" smtClean="0"/>
            </a:br>
            <a:r>
              <a:rPr lang="nl-NL" sz="2000" dirty="0" smtClean="0"/>
              <a:t>rhinitis					15-20%</a:t>
            </a:r>
          </a:p>
          <a:p>
            <a:r>
              <a:rPr lang="nl-NL" sz="2000" dirty="0" smtClean="0"/>
              <a:t>Cardiovasculair</a:t>
            </a:r>
            <a:br>
              <a:rPr lang="nl-NL" sz="2000" dirty="0" smtClean="0"/>
            </a:br>
            <a:r>
              <a:rPr lang="nl-NL" sz="2000" dirty="0" smtClean="0"/>
              <a:t>duizeligheid, syncope, hypotensie		30-35%</a:t>
            </a:r>
          </a:p>
          <a:p>
            <a:r>
              <a:rPr lang="nl-NL" sz="2000" dirty="0" smtClean="0"/>
              <a:t>Abdominaal</a:t>
            </a:r>
            <a:br>
              <a:rPr lang="nl-NL" sz="2000" dirty="0" smtClean="0"/>
            </a:br>
            <a:r>
              <a:rPr lang="nl-NL" sz="2000" dirty="0" smtClean="0"/>
              <a:t>misselijkheid, braken, diarree			25-30%</a:t>
            </a:r>
          </a:p>
          <a:p>
            <a:r>
              <a:rPr lang="nl-NL" sz="2000" dirty="0" smtClean="0"/>
              <a:t>Overig</a:t>
            </a:r>
            <a:br>
              <a:rPr lang="nl-NL" sz="2000" dirty="0" smtClean="0"/>
            </a:br>
            <a:r>
              <a:rPr lang="nl-NL" sz="2000" dirty="0" smtClean="0"/>
              <a:t>hoofdpijn					    5-8%</a:t>
            </a:r>
            <a:br>
              <a:rPr lang="nl-NL" sz="2000" dirty="0" smtClean="0"/>
            </a:br>
            <a:r>
              <a:rPr lang="nl-NL" sz="2000" dirty="0" smtClean="0"/>
              <a:t>epilepsie					    1-2%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80052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Behandeling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Stap 1: </a:t>
            </a:r>
            <a:r>
              <a:rPr lang="nl-NL" sz="2400" dirty="0" err="1" smtClean="0"/>
              <a:t>pt</a:t>
            </a:r>
            <a:r>
              <a:rPr lang="nl-NL" sz="2400" dirty="0" smtClean="0"/>
              <a:t> neerleggen, benen omhoog, luchtweg vrij</a:t>
            </a:r>
          </a:p>
          <a:p>
            <a:r>
              <a:rPr lang="nl-NL" sz="2400" dirty="0" smtClean="0"/>
              <a:t>Stap 2: adrenaline 0,01 </a:t>
            </a:r>
            <a:r>
              <a:rPr lang="nl-NL" sz="2400" dirty="0" smtClean="0"/>
              <a:t>mg/kg, </a:t>
            </a:r>
            <a:r>
              <a:rPr lang="nl-NL" sz="2400" dirty="0" smtClean="0"/>
              <a:t>1mg/ml i.m. geven; geen contra-indicaties. 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Bij iv-toediening: verdunnen met 9ml </a:t>
            </a:r>
            <a:r>
              <a:rPr lang="nl-NL" sz="2400" dirty="0" err="1" smtClean="0"/>
              <a:t>NaCl</a:t>
            </a:r>
            <a:r>
              <a:rPr lang="nl-NL" sz="2400" dirty="0" smtClean="0"/>
              <a:t>!</a:t>
            </a:r>
            <a:br>
              <a:rPr lang="nl-NL" sz="2400" dirty="0" smtClean="0"/>
            </a:b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Remt oedeemvorming, geeft vasoconstrictie en bronchodilatatie en remt afgifte mediatoren.</a:t>
            </a:r>
            <a:br>
              <a:rPr lang="nl-NL" sz="2400" dirty="0" smtClean="0"/>
            </a:br>
            <a:endParaRPr lang="nl-NL" sz="2400" dirty="0" smtClean="0"/>
          </a:p>
          <a:p>
            <a:r>
              <a:rPr lang="nl-NL" sz="2400" dirty="0" smtClean="0">
                <a:sym typeface="Wingdings" panose="05000000000000000000" pitchFamily="2" charset="2"/>
              </a:rPr>
              <a:t> werkt het niet vanwege gebruik </a:t>
            </a:r>
            <a:r>
              <a:rPr lang="nl-NL" sz="2400" dirty="0" err="1" smtClean="0">
                <a:sym typeface="Wingdings" panose="05000000000000000000" pitchFamily="2" charset="2"/>
              </a:rPr>
              <a:t>beta</a:t>
            </a:r>
            <a:r>
              <a:rPr lang="nl-NL" sz="2400" dirty="0" smtClean="0">
                <a:sym typeface="Wingdings" panose="05000000000000000000" pitchFamily="2" charset="2"/>
              </a:rPr>
              <a:t>-blokker/</a:t>
            </a:r>
            <a:r>
              <a:rPr lang="nl-NL" sz="2400" dirty="0" err="1" smtClean="0">
                <a:sym typeface="Wingdings" panose="05000000000000000000" pitchFamily="2" charset="2"/>
              </a:rPr>
              <a:t>ACE-remmer</a:t>
            </a:r>
            <a:r>
              <a:rPr lang="nl-NL" sz="2400" dirty="0" smtClean="0">
                <a:sym typeface="Wingdings" panose="05000000000000000000" pitchFamily="2" charset="2"/>
              </a:rPr>
              <a:t>: glucagon 1 mg i.v. zou effecten van hypotensie en bronchospasme opheffen (casus-berichten</a:t>
            </a:r>
            <a:r>
              <a:rPr lang="nl-NL" sz="2400" dirty="0" smtClean="0">
                <a:sym typeface="Wingdings" panose="05000000000000000000" pitchFamily="2" charset="2"/>
              </a:rPr>
              <a:t>)</a:t>
            </a:r>
          </a:p>
          <a:p>
            <a:r>
              <a:rPr lang="nl-NL" sz="2400" dirty="0" err="1" smtClean="0">
                <a:sym typeface="Wingdings" panose="05000000000000000000" pitchFamily="2" charset="2"/>
              </a:rPr>
              <a:t>Evt</a:t>
            </a:r>
            <a:r>
              <a:rPr lang="nl-NL" sz="2400" dirty="0" smtClean="0">
                <a:sym typeface="Wingdings" panose="05000000000000000000" pitchFamily="2" charset="2"/>
              </a:rPr>
              <a:t> salbutamol </a:t>
            </a:r>
            <a:r>
              <a:rPr lang="nl-NL" sz="2400" smtClean="0">
                <a:sym typeface="Wingdings" panose="05000000000000000000" pitchFamily="2" charset="2"/>
              </a:rPr>
              <a:t>bij bronchospasmen</a:t>
            </a:r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152028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Behandeling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Stap 3:  </a:t>
            </a:r>
            <a:r>
              <a:rPr lang="nl-NL" sz="2400" dirty="0" err="1" smtClean="0"/>
              <a:t>anti-histaminicum</a:t>
            </a:r>
            <a:r>
              <a:rPr lang="nl-NL" sz="2400" dirty="0" smtClean="0"/>
              <a:t> geven</a:t>
            </a:r>
            <a:br>
              <a:rPr lang="nl-NL" sz="2400" dirty="0" smtClean="0"/>
            </a:br>
            <a:r>
              <a:rPr lang="nl-NL" sz="2400" dirty="0" smtClean="0">
                <a:sym typeface="Wingdings" panose="05000000000000000000" pitchFamily="2" charset="2"/>
              </a:rPr>
              <a:t> </a:t>
            </a:r>
            <a:r>
              <a:rPr lang="nl-NL" sz="2400" dirty="0" err="1" smtClean="0">
                <a:sym typeface="Wingdings" panose="05000000000000000000" pitchFamily="2" charset="2"/>
              </a:rPr>
              <a:t>Clemastine</a:t>
            </a:r>
            <a:r>
              <a:rPr lang="nl-NL" sz="2400" dirty="0" smtClean="0">
                <a:sym typeface="Wingdings" panose="05000000000000000000" pitchFamily="2" charset="2"/>
              </a:rPr>
              <a:t> 2mg/ml i.m.; tenzij oraal kan, dan voorkeur oraal, </a:t>
            </a:r>
            <a:r>
              <a:rPr lang="nl-NL" sz="2400" dirty="0" err="1" smtClean="0">
                <a:sym typeface="Wingdings" panose="05000000000000000000" pitchFamily="2" charset="2"/>
              </a:rPr>
              <a:t>bijv</a:t>
            </a:r>
            <a:r>
              <a:rPr lang="nl-NL" sz="2400" dirty="0" smtClean="0">
                <a:sym typeface="Wingdings" panose="05000000000000000000" pitchFamily="2" charset="2"/>
              </a:rPr>
              <a:t> </a:t>
            </a:r>
            <a:r>
              <a:rPr lang="nl-NL" sz="2400" dirty="0" err="1" smtClean="0">
                <a:sym typeface="Wingdings" panose="05000000000000000000" pitchFamily="2" charset="2"/>
              </a:rPr>
              <a:t>levocetirizine</a:t>
            </a:r>
            <a:r>
              <a:rPr lang="nl-NL" sz="2400" dirty="0" smtClean="0">
                <a:sym typeface="Wingdings" panose="05000000000000000000" pitchFamily="2" charset="2"/>
              </a:rPr>
              <a:t> (</a:t>
            </a:r>
            <a:r>
              <a:rPr lang="nl-NL" sz="2400" dirty="0" err="1" smtClean="0">
                <a:sym typeface="Wingdings" panose="05000000000000000000" pitchFamily="2" charset="2"/>
              </a:rPr>
              <a:t>Xyzal</a:t>
            </a:r>
            <a:r>
              <a:rPr lang="nl-NL" sz="2400" dirty="0" smtClean="0">
                <a:sym typeface="Wingdings" panose="05000000000000000000" pitchFamily="2" charset="2"/>
              </a:rPr>
              <a:t>) omdat dit minder sederend werkt</a:t>
            </a:r>
            <a:br>
              <a:rPr lang="nl-NL" sz="2400" dirty="0" smtClean="0">
                <a:sym typeface="Wingdings" panose="05000000000000000000" pitchFamily="2" charset="2"/>
              </a:rPr>
            </a:br>
            <a:r>
              <a:rPr lang="nl-NL" sz="2400" dirty="0" smtClean="0">
                <a:sym typeface="Wingdings" panose="05000000000000000000" pitchFamily="2" charset="2"/>
              </a:rPr>
              <a:t> effectiviteit niet bewezen; mogelijk alleen van nut bij urticaria of angio-oedeem</a:t>
            </a:r>
          </a:p>
          <a:p>
            <a:r>
              <a:rPr lang="nl-NL" sz="2400" dirty="0" smtClean="0">
                <a:sym typeface="Wingdings" panose="05000000000000000000" pitchFamily="2" charset="2"/>
              </a:rPr>
              <a:t>Stap 4: dexamethason 4mg/ml </a:t>
            </a:r>
            <a:r>
              <a:rPr lang="nl-NL" sz="2400" dirty="0" err="1" smtClean="0">
                <a:sym typeface="Wingdings" panose="05000000000000000000" pitchFamily="2" charset="2"/>
              </a:rPr>
              <a:t>sc</a:t>
            </a:r>
            <a:r>
              <a:rPr lang="nl-NL" sz="2400" dirty="0" smtClean="0">
                <a:sym typeface="Wingdings" panose="05000000000000000000" pitchFamily="2" charset="2"/>
              </a:rPr>
              <a:t> of </a:t>
            </a:r>
            <a:r>
              <a:rPr lang="nl-NL" sz="2400" dirty="0" err="1" smtClean="0">
                <a:sym typeface="Wingdings" panose="05000000000000000000" pitchFamily="2" charset="2"/>
              </a:rPr>
              <a:t>im</a:t>
            </a:r>
            <a:r>
              <a:rPr lang="nl-NL" sz="2400" dirty="0" smtClean="0">
                <a:sym typeface="Wingdings" panose="05000000000000000000" pitchFamily="2" charset="2"/>
              </a:rPr>
              <a:t> ter </a:t>
            </a:r>
            <a:r>
              <a:rPr lang="nl-NL" sz="2400" dirty="0" smtClean="0">
                <a:sym typeface="Wingdings" panose="05000000000000000000" pitchFamily="2" charset="2"/>
              </a:rPr>
              <a:t>preventie</a:t>
            </a:r>
            <a:r>
              <a:rPr lang="nl-NL" sz="2400" dirty="0" smtClean="0">
                <a:sym typeface="Wingdings" panose="05000000000000000000" pitchFamily="2" charset="2"/>
              </a:rPr>
              <a:t> </a:t>
            </a:r>
            <a:r>
              <a:rPr lang="nl-NL" sz="2400" dirty="0" smtClean="0">
                <a:sym typeface="Wingdings" panose="05000000000000000000" pitchFamily="2" charset="2"/>
              </a:rPr>
              <a:t>bifasisch beloop (gem 4-6 uur erna  met variatie van 1-72uur)</a:t>
            </a:r>
          </a:p>
          <a:p>
            <a:r>
              <a:rPr lang="nl-NL" sz="2400" dirty="0" smtClean="0">
                <a:sym typeface="Wingdings" panose="05000000000000000000" pitchFamily="2" charset="2"/>
              </a:rPr>
              <a:t>Stap 5: laat </a:t>
            </a:r>
            <a:r>
              <a:rPr lang="nl-NL" sz="2400" dirty="0" err="1" smtClean="0">
                <a:sym typeface="Wingdings" panose="05000000000000000000" pitchFamily="2" charset="2"/>
              </a:rPr>
              <a:t>pt</a:t>
            </a:r>
            <a:r>
              <a:rPr lang="nl-NL" sz="2400" dirty="0" smtClean="0">
                <a:sym typeface="Wingdings" panose="05000000000000000000" pitchFamily="2" charset="2"/>
              </a:rPr>
              <a:t> opnemen in </a:t>
            </a:r>
            <a:r>
              <a:rPr lang="nl-NL" sz="2400" dirty="0" err="1" smtClean="0">
                <a:sym typeface="Wingdings" panose="05000000000000000000" pitchFamily="2" charset="2"/>
              </a:rPr>
              <a:t>z’huis</a:t>
            </a:r>
            <a:r>
              <a:rPr lang="nl-NL" sz="2400" dirty="0" smtClean="0">
                <a:sym typeface="Wingdings" panose="05000000000000000000" pitchFamily="2" charset="2"/>
              </a:rPr>
              <a:t> </a:t>
            </a:r>
            <a:r>
              <a:rPr lang="nl-NL" sz="2400" dirty="0" err="1" smtClean="0">
                <a:sym typeface="Wingdings" panose="05000000000000000000" pitchFamily="2" charset="2"/>
              </a:rPr>
              <a:t>ivm</a:t>
            </a:r>
            <a:r>
              <a:rPr lang="nl-NL" sz="2400" dirty="0" smtClean="0">
                <a:sym typeface="Wingdings" panose="05000000000000000000" pitchFamily="2" charset="2"/>
              </a:rPr>
              <a:t> mogelijk bifasisch beloop (1-20% van de gevallen)</a:t>
            </a:r>
            <a:endParaRPr lang="nl-NL" sz="2400" dirty="0" smtClean="0"/>
          </a:p>
          <a:p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39894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Antibiotica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Bètalactam</a:t>
            </a:r>
            <a:r>
              <a:rPr lang="nl-NL" dirty="0" smtClean="0"/>
              <a:t>-antibiotica</a:t>
            </a:r>
          </a:p>
          <a:p>
            <a:r>
              <a:rPr lang="nl-NL" dirty="0" err="1" smtClean="0"/>
              <a:t>Sulfanomiden</a:t>
            </a:r>
            <a:endParaRPr lang="nl-NL" dirty="0" smtClean="0"/>
          </a:p>
          <a:p>
            <a:r>
              <a:rPr lang="nl-NL" dirty="0" smtClean="0"/>
              <a:t>Tetracyclines</a:t>
            </a:r>
          </a:p>
          <a:p>
            <a:r>
              <a:rPr lang="nl-NL" dirty="0" err="1" smtClean="0"/>
              <a:t>Quinolonen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323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Antibiotica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Bètalactam</a:t>
            </a:r>
            <a:r>
              <a:rPr lang="nl-NL" dirty="0" smtClean="0"/>
              <a:t>-antibiotica</a:t>
            </a:r>
          </a:p>
          <a:p>
            <a:endParaRPr lang="nl-NL" dirty="0"/>
          </a:p>
          <a:p>
            <a:r>
              <a:rPr lang="nl-NL" dirty="0" smtClean="0"/>
              <a:t>4 groepen:</a:t>
            </a:r>
            <a:br>
              <a:rPr lang="nl-NL" dirty="0" smtClean="0"/>
            </a:br>
            <a:r>
              <a:rPr lang="nl-NL" dirty="0" smtClean="0"/>
              <a:t>-penicillines (o.a. </a:t>
            </a:r>
            <a:r>
              <a:rPr lang="nl-NL" dirty="0" err="1" smtClean="0"/>
              <a:t>amoxi</a:t>
            </a:r>
            <a:r>
              <a:rPr lang="nl-NL" dirty="0" smtClean="0"/>
              <a:t>, </a:t>
            </a:r>
            <a:r>
              <a:rPr lang="nl-NL" dirty="0" err="1" smtClean="0"/>
              <a:t>fluclox</a:t>
            </a:r>
            <a:r>
              <a:rPr lang="nl-NL" dirty="0" smtClean="0"/>
              <a:t>)</a:t>
            </a:r>
            <a:br>
              <a:rPr lang="nl-NL" dirty="0" smtClean="0"/>
            </a:br>
            <a:r>
              <a:rPr lang="nl-NL" dirty="0" smtClean="0"/>
              <a:t>-cefalosporines (o.a. ceftriaxon, ceftazidim)</a:t>
            </a:r>
            <a:br>
              <a:rPr lang="nl-NL" dirty="0" smtClean="0"/>
            </a:br>
            <a:r>
              <a:rPr lang="nl-NL" dirty="0" smtClean="0"/>
              <a:t>-</a:t>
            </a:r>
            <a:r>
              <a:rPr lang="nl-NL" dirty="0" err="1" smtClean="0"/>
              <a:t>monobactams</a:t>
            </a:r>
            <a:r>
              <a:rPr lang="nl-NL" dirty="0" smtClean="0"/>
              <a:t> (aztreonam)</a:t>
            </a:r>
            <a:br>
              <a:rPr lang="nl-NL" dirty="0" smtClean="0"/>
            </a:br>
            <a:r>
              <a:rPr lang="nl-NL" dirty="0" smtClean="0"/>
              <a:t>-</a:t>
            </a:r>
            <a:r>
              <a:rPr lang="nl-NL" dirty="0" err="1" smtClean="0"/>
              <a:t>carbapenem</a:t>
            </a:r>
            <a:r>
              <a:rPr lang="nl-NL" dirty="0" smtClean="0"/>
              <a:t> (o.a. imipenem, </a:t>
            </a:r>
            <a:r>
              <a:rPr lang="nl-NL" dirty="0" err="1" smtClean="0"/>
              <a:t>meropenem</a:t>
            </a:r>
            <a:r>
              <a:rPr lang="nl-NL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9060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Bètalactam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Bijwerkingen: misselijkheid, braken, diarree</a:t>
            </a:r>
          </a:p>
          <a:p>
            <a:r>
              <a:rPr lang="nl-NL" dirty="0" smtClean="0"/>
              <a:t>Allergieën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057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Bètalactam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Belangrijkste oorzaak van geneesmiddel geïnduceerde anafylactische reactie (0,01-0,05%)</a:t>
            </a:r>
          </a:p>
          <a:p>
            <a:r>
              <a:rPr lang="nl-NL" sz="2400" dirty="0" smtClean="0"/>
              <a:t>Huidreacties:</a:t>
            </a:r>
            <a:br>
              <a:rPr lang="nl-NL" sz="2400" dirty="0" smtClean="0"/>
            </a:br>
            <a:r>
              <a:rPr lang="nl-NL" sz="2400" dirty="0" smtClean="0"/>
              <a:t>-M-P-exantheem (type IV) en urticaria (type I)</a:t>
            </a:r>
            <a:br>
              <a:rPr lang="nl-NL" sz="2400" dirty="0" smtClean="0"/>
            </a:br>
            <a:r>
              <a:rPr lang="nl-NL" sz="2400" dirty="0" smtClean="0"/>
              <a:t>-niet allergisch exantheem: </a:t>
            </a:r>
            <a:r>
              <a:rPr lang="nl-NL" sz="2400" dirty="0" err="1" smtClean="0"/>
              <a:t>mn</a:t>
            </a:r>
            <a:r>
              <a:rPr lang="nl-NL" sz="2400" dirty="0" smtClean="0"/>
              <a:t> bij </a:t>
            </a:r>
            <a:r>
              <a:rPr lang="nl-NL" sz="2400" dirty="0" err="1" smtClean="0"/>
              <a:t>amoxi</a:t>
            </a:r>
            <a:r>
              <a:rPr lang="nl-NL" sz="2400" dirty="0" smtClean="0"/>
              <a:t/>
            </a:r>
            <a:br>
              <a:rPr lang="nl-NL" sz="2400" dirty="0" smtClean="0"/>
            </a:br>
            <a:endParaRPr lang="nl-NL" sz="2400" dirty="0" smtClean="0"/>
          </a:p>
          <a:p>
            <a:r>
              <a:rPr lang="nl-NL" sz="2400" dirty="0" smtClean="0"/>
              <a:t>Beiden zijn niet van elkaar te onderscheiden; lastig qua registratie</a:t>
            </a:r>
          </a:p>
          <a:p>
            <a:r>
              <a:rPr lang="nl-NL" sz="2400" dirty="0" smtClean="0"/>
              <a:t>Ernstigere vormen reeds benoemd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81332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643"/>
            <a:ext cx="8712968" cy="6725725"/>
          </a:xfrm>
        </p:spPr>
      </p:pic>
    </p:spTree>
    <p:extLst>
      <p:ext uri="{BB962C8B-B14F-4D97-AF65-F5344CB8AC3E}">
        <p14:creationId xmlns:p14="http://schemas.microsoft.com/office/powerpoint/2010/main" val="277180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Bètalactam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Cefalosporines: </a:t>
            </a:r>
            <a:r>
              <a:rPr lang="nl-NL" sz="2400" dirty="0" err="1" smtClean="0"/>
              <a:t>mn</a:t>
            </a:r>
            <a:r>
              <a:rPr lang="nl-NL" sz="2400" dirty="0" smtClean="0"/>
              <a:t> exanthemen en urticaria</a:t>
            </a:r>
            <a:br>
              <a:rPr lang="nl-NL" sz="2400" dirty="0" smtClean="0"/>
            </a:br>
            <a:r>
              <a:rPr lang="nl-NL" sz="2400" dirty="0" smtClean="0"/>
              <a:t>- andere ernstigere vormen zeer zeldzaam</a:t>
            </a:r>
          </a:p>
          <a:p>
            <a:r>
              <a:rPr lang="nl-NL" sz="2400" dirty="0" err="1" smtClean="0"/>
              <a:t>Monobactam</a:t>
            </a:r>
            <a:r>
              <a:rPr lang="nl-NL" sz="2400" dirty="0" smtClean="0"/>
              <a:t>: milde reacties; gebruiken we niet</a:t>
            </a:r>
          </a:p>
          <a:p>
            <a:r>
              <a:rPr lang="nl-NL" sz="2400" dirty="0" err="1" smtClean="0"/>
              <a:t>Carbapenems</a:t>
            </a:r>
            <a:r>
              <a:rPr lang="nl-NL" sz="2400" dirty="0" smtClean="0"/>
              <a:t>: idem als cefalosporines</a:t>
            </a:r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79440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nl-NL" dirty="0" smtClean="0"/>
              <a:t>Casus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85 jarige demente man met vermoeidheid en wat rugpijn</a:t>
            </a:r>
          </a:p>
          <a:p>
            <a:r>
              <a:rPr lang="nl-NL" dirty="0" smtClean="0"/>
              <a:t>Lab: CRP 120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werkdiagnose: infectie </a:t>
            </a:r>
            <a:r>
              <a:rPr lang="nl-NL" dirty="0" err="1" smtClean="0">
                <a:sym typeface="Wingdings" panose="05000000000000000000" pitchFamily="2" charset="2"/>
              </a:rPr>
              <a:t>eci</a:t>
            </a:r>
            <a:r>
              <a:rPr lang="nl-NL" dirty="0" smtClean="0">
                <a:sym typeface="Wingdings" panose="05000000000000000000" pitchFamily="2" charset="2"/>
              </a:rPr>
              <a:t>, meest </a:t>
            </a:r>
            <a:r>
              <a:rPr lang="nl-NL" dirty="0" err="1" smtClean="0">
                <a:sym typeface="Wingdings" panose="05000000000000000000" pitchFamily="2" charset="2"/>
              </a:rPr>
              <a:t>wsch</a:t>
            </a:r>
            <a:r>
              <a:rPr lang="nl-NL" dirty="0" smtClean="0">
                <a:sym typeface="Wingdings" panose="05000000000000000000" pitchFamily="2" charset="2"/>
              </a:rPr>
              <a:t> LWI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Start </a:t>
            </a:r>
            <a:r>
              <a:rPr lang="nl-NL" dirty="0" err="1" smtClean="0">
                <a:sym typeface="Wingdings" panose="05000000000000000000" pitchFamily="2" charset="2"/>
              </a:rPr>
              <a:t>Augmentin</a:t>
            </a:r>
            <a:endParaRPr lang="nl-NL" dirty="0" smtClean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Tel apotheker: melding uit oud dossier van mogelijke allergie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Wat zou je doen?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471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Bètalactam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u="sng" dirty="0" smtClean="0"/>
              <a:t>Kruisovergevoeligheid Penicillines</a:t>
            </a:r>
          </a:p>
          <a:p>
            <a:r>
              <a:rPr lang="nl-NL" sz="2400" dirty="0" smtClean="0"/>
              <a:t>Onderling tussen de penicillines komt veel voor</a:t>
            </a:r>
          </a:p>
          <a:p>
            <a:r>
              <a:rPr lang="nl-NL" sz="2400" dirty="0" smtClean="0"/>
              <a:t>Tussen penicillines en 3</a:t>
            </a:r>
            <a:r>
              <a:rPr lang="nl-NL" sz="2400" baseline="30000" dirty="0" smtClean="0"/>
              <a:t>e</a:t>
            </a:r>
            <a:r>
              <a:rPr lang="nl-NL" sz="2400" dirty="0" smtClean="0"/>
              <a:t>- en 4</a:t>
            </a:r>
            <a:r>
              <a:rPr lang="nl-NL" sz="2400" baseline="30000" dirty="0" smtClean="0"/>
              <a:t>e</a:t>
            </a:r>
            <a:r>
              <a:rPr lang="nl-NL" sz="2400" dirty="0" smtClean="0"/>
              <a:t>-generaties cefalosporines verwaarloosbaar</a:t>
            </a:r>
          </a:p>
          <a:p>
            <a:r>
              <a:rPr lang="nl-NL" sz="2400" dirty="0" smtClean="0"/>
              <a:t>Tussen penicillines en </a:t>
            </a:r>
            <a:r>
              <a:rPr lang="nl-NL" sz="2400" dirty="0" err="1" smtClean="0"/>
              <a:t>carbapenems</a:t>
            </a:r>
            <a:r>
              <a:rPr lang="nl-NL" sz="2400" dirty="0" smtClean="0"/>
              <a:t>: 0,8%</a:t>
            </a:r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85463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Bètalactam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Cefalosporines:</a:t>
            </a:r>
          </a:p>
          <a:p>
            <a:r>
              <a:rPr lang="nl-NL" dirty="0" smtClean="0"/>
              <a:t>Kruisovergevoeligheid tussen de cefalosporines komt veel voor</a:t>
            </a:r>
          </a:p>
          <a:p>
            <a:endParaRPr lang="nl-NL" dirty="0"/>
          </a:p>
          <a:p>
            <a:r>
              <a:rPr lang="nl-NL" dirty="0" err="1" smtClean="0"/>
              <a:t>Carbapenems</a:t>
            </a:r>
            <a:r>
              <a:rPr lang="nl-NL" dirty="0" smtClean="0"/>
              <a:t>:</a:t>
            </a:r>
          </a:p>
          <a:p>
            <a:r>
              <a:rPr lang="nl-NL" dirty="0" smtClean="0"/>
              <a:t>Kruisovergevoeligheid geen issue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947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Bètalactam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Overleg met de apotheker als er toch een wens bestaat tot het gebruik van een </a:t>
            </a:r>
            <a:r>
              <a:rPr lang="nl-NL" dirty="0" err="1" smtClean="0"/>
              <a:t>bètalactam</a:t>
            </a:r>
            <a:r>
              <a:rPr lang="nl-NL" dirty="0" smtClean="0"/>
              <a:t>-antibioticum bij een bewezen </a:t>
            </a:r>
            <a:r>
              <a:rPr lang="nl-NL" dirty="0" err="1" smtClean="0"/>
              <a:t>bètalactam</a:t>
            </a:r>
            <a:r>
              <a:rPr lang="nl-NL" dirty="0" smtClean="0"/>
              <a:t>-allergie, vanwege de kruisgevoeligheid!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601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Bètalactam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Vastleggen overgevoeligheid:</a:t>
            </a:r>
            <a:br>
              <a:rPr lang="nl-NL" dirty="0" smtClean="0"/>
            </a:br>
            <a:r>
              <a:rPr lang="nl-NL" dirty="0" smtClean="0"/>
              <a:t>-penicilline-allergie voor de groepen penicillines, cefalosporines gen 1 en 2, </a:t>
            </a:r>
            <a:r>
              <a:rPr lang="nl-NL" dirty="0" err="1" smtClean="0"/>
              <a:t>carbapenems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-cefalosporine-allergie voor de hele groep bèta-</a:t>
            </a:r>
            <a:r>
              <a:rPr lang="nl-NL" dirty="0" err="1" smtClean="0"/>
              <a:t>lactamantibiotica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-</a:t>
            </a:r>
            <a:r>
              <a:rPr lang="nl-NL" dirty="0" err="1" smtClean="0"/>
              <a:t>carbapenem</a:t>
            </a:r>
            <a:r>
              <a:rPr lang="nl-NL" dirty="0" smtClean="0"/>
              <a:t>-allergie voor de hele groep bèta-</a:t>
            </a:r>
            <a:r>
              <a:rPr lang="nl-NL" dirty="0" err="1" smtClean="0"/>
              <a:t>lactamantibiotica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215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Sulfonamides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Antibiotisch: </a:t>
            </a:r>
            <a:r>
              <a:rPr lang="nl-NL" sz="2400" dirty="0" err="1" smtClean="0"/>
              <a:t>Trimethoprim</a:t>
            </a:r>
            <a:r>
              <a:rPr lang="nl-NL" sz="2400" dirty="0" smtClean="0"/>
              <a:t>, Cotrimoxazol</a:t>
            </a:r>
          </a:p>
          <a:p>
            <a:r>
              <a:rPr lang="nl-NL" sz="2400" dirty="0" smtClean="0"/>
              <a:t>Niet-antibiotisch: lis- en thiazidediuretica, orale </a:t>
            </a:r>
            <a:r>
              <a:rPr lang="nl-NL" sz="2400" dirty="0" err="1" smtClean="0"/>
              <a:t>glucoseverlagende</a:t>
            </a:r>
            <a:r>
              <a:rPr lang="nl-NL" sz="2400" dirty="0" smtClean="0"/>
              <a:t> middelen, </a:t>
            </a:r>
            <a:r>
              <a:rPr lang="nl-NL" sz="2400" dirty="0" err="1" smtClean="0"/>
              <a:t>triptanen</a:t>
            </a:r>
            <a:r>
              <a:rPr lang="nl-NL" sz="2400" dirty="0" smtClean="0"/>
              <a:t>, COX-remmers</a:t>
            </a:r>
          </a:p>
          <a:p>
            <a:endParaRPr lang="nl-NL" sz="2400" dirty="0"/>
          </a:p>
          <a:p>
            <a:r>
              <a:rPr lang="nl-NL" sz="2400" dirty="0" smtClean="0"/>
              <a:t>Incidentie overgevoeligheid: 3% van alle behandelingen</a:t>
            </a:r>
          </a:p>
          <a:p>
            <a:r>
              <a:rPr lang="nl-NL" sz="2400" dirty="0" smtClean="0"/>
              <a:t>M-p-</a:t>
            </a:r>
            <a:r>
              <a:rPr lang="nl-NL" sz="2400" dirty="0" err="1" smtClean="0"/>
              <a:t>rash</a:t>
            </a:r>
            <a:r>
              <a:rPr lang="nl-NL" sz="2400" dirty="0" smtClean="0"/>
              <a:t> komt het meeste voor; daarna volgen urticaria, angio-oedeem, SJS, foto-allergie</a:t>
            </a:r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5358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Sulfonamides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Kruisovergevoeligheid komt voor, alhoewel niet overduidelijk beschreven</a:t>
            </a:r>
          </a:p>
          <a:p>
            <a:r>
              <a:rPr lang="nl-NL" dirty="0" smtClean="0"/>
              <a:t>Desondanks bij een allergie wel voor de hele groep noteren</a:t>
            </a:r>
          </a:p>
          <a:p>
            <a:r>
              <a:rPr lang="nl-NL" dirty="0" smtClean="0"/>
              <a:t>Dit geldt niet voor de </a:t>
            </a:r>
            <a:r>
              <a:rPr lang="nl-NL" dirty="0" smtClean="0"/>
              <a:t>niet-</a:t>
            </a:r>
            <a:r>
              <a:rPr lang="nl-NL" dirty="0" err="1" smtClean="0"/>
              <a:t>antibakteriële</a:t>
            </a:r>
            <a:r>
              <a:rPr lang="nl-NL" dirty="0" smtClean="0"/>
              <a:t> </a:t>
            </a:r>
            <a:r>
              <a:rPr lang="nl-NL" dirty="0" err="1" smtClean="0"/>
              <a:t>sulfonamides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94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Tetracyclines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Tetracycline en doxycycline</a:t>
            </a:r>
          </a:p>
          <a:p>
            <a:endParaRPr lang="nl-NL" dirty="0"/>
          </a:p>
          <a:p>
            <a:r>
              <a:rPr lang="nl-NL" dirty="0" smtClean="0"/>
              <a:t>Maagdarmstoornissen komen frequent voor</a:t>
            </a:r>
          </a:p>
          <a:p>
            <a:r>
              <a:rPr lang="nl-NL" dirty="0" smtClean="0"/>
              <a:t>Allergische reacties zijn zeldzaam, echter alle variaties zijn mogelijk</a:t>
            </a:r>
          </a:p>
          <a:p>
            <a:r>
              <a:rPr lang="nl-NL" dirty="0" smtClean="0"/>
              <a:t>Vanwege kruisgevoeligheid toch de hele groep vermelden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881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Ciproflox</a:t>
            </a:r>
            <a:r>
              <a:rPr lang="nl-NL" dirty="0" smtClean="0"/>
              <a:t>-, </a:t>
            </a:r>
            <a:r>
              <a:rPr lang="nl-NL" dirty="0" err="1" smtClean="0"/>
              <a:t>norflox</a:t>
            </a:r>
            <a:r>
              <a:rPr lang="nl-NL" dirty="0" smtClean="0"/>
              <a:t>- en </a:t>
            </a:r>
            <a:r>
              <a:rPr lang="nl-NL" dirty="0" err="1" smtClean="0"/>
              <a:t>ofloxacilline</a:t>
            </a:r>
            <a:r>
              <a:rPr lang="nl-NL" dirty="0" smtClean="0"/>
              <a:t>; allen uit de tweede groep </a:t>
            </a:r>
            <a:r>
              <a:rPr lang="nl-NL" dirty="0" err="1" smtClean="0"/>
              <a:t>Quinolonen</a:t>
            </a:r>
            <a:endParaRPr lang="nl-NL" dirty="0" smtClean="0"/>
          </a:p>
          <a:p>
            <a:r>
              <a:rPr lang="nl-NL" dirty="0" smtClean="0"/>
              <a:t>Synthetische antibiotica</a:t>
            </a:r>
          </a:p>
          <a:p>
            <a:r>
              <a:rPr lang="nl-NL" dirty="0" smtClean="0"/>
              <a:t>Allergische reacties zijn zeldzaam</a:t>
            </a:r>
          </a:p>
          <a:p>
            <a:r>
              <a:rPr lang="nl-NL" dirty="0" smtClean="0"/>
              <a:t>Meestal </a:t>
            </a:r>
            <a:r>
              <a:rPr lang="nl-NL" dirty="0" err="1" smtClean="0"/>
              <a:t>rash</a:t>
            </a:r>
            <a:r>
              <a:rPr lang="nl-NL" dirty="0" smtClean="0"/>
              <a:t>, urticaria, jeuk</a:t>
            </a:r>
          </a:p>
          <a:p>
            <a:r>
              <a:rPr lang="nl-NL" dirty="0" smtClean="0"/>
              <a:t>Kruisovergevoeligheid is aangetoond</a:t>
            </a:r>
            <a:endParaRPr lang="nl-NL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Quinolonen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2020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Stappenplan melding allergie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(Hetero-)Anamnese (bij iedere opname</a:t>
            </a:r>
            <a:r>
              <a:rPr lang="nl-NL" sz="2400" dirty="0" smtClean="0"/>
              <a:t>)</a:t>
            </a:r>
            <a:br>
              <a:rPr lang="nl-NL" sz="2400" dirty="0" smtClean="0"/>
            </a:br>
            <a:r>
              <a:rPr lang="nl-NL" sz="2400" dirty="0" smtClean="0">
                <a:sym typeface="Wingdings" panose="05000000000000000000" pitchFamily="2" charset="2"/>
              </a:rPr>
              <a:t>welk middel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>
                <a:sym typeface="Wingdings" panose="05000000000000000000" pitchFamily="2" charset="2"/>
              </a:rPr>
              <a:t></a:t>
            </a:r>
            <a:r>
              <a:rPr lang="nl-NL" sz="2400" dirty="0" smtClean="0">
                <a:sym typeface="Wingdings" panose="05000000000000000000" pitchFamily="2" charset="2"/>
              </a:rPr>
              <a:t>onderscheid allergie en </a:t>
            </a:r>
            <a:r>
              <a:rPr lang="nl-NL" sz="2400" dirty="0">
                <a:sym typeface="Wingdings" panose="05000000000000000000" pitchFamily="2" charset="2"/>
              </a:rPr>
              <a:t>bijwerking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onderscheid Type I en IV-allergie</a:t>
            </a:r>
            <a:endParaRPr lang="nl-NL" sz="2400" dirty="0" smtClean="0">
              <a:sym typeface="Wingdings" panose="05000000000000000000" pitchFamily="2" charset="2"/>
            </a:endParaRPr>
          </a:p>
          <a:p>
            <a:r>
              <a:rPr lang="nl-NL" sz="2400" dirty="0" smtClean="0">
                <a:sym typeface="Wingdings" panose="05000000000000000000" pitchFamily="2" charset="2"/>
              </a:rPr>
              <a:t>Overleg apotheker over:</a:t>
            </a:r>
            <a:br>
              <a:rPr lang="nl-NL" sz="2400" dirty="0" smtClean="0">
                <a:sym typeface="Wingdings" panose="05000000000000000000" pitchFamily="2" charset="2"/>
              </a:rPr>
            </a:br>
            <a:r>
              <a:rPr lang="nl-NL" sz="2400" dirty="0" smtClean="0">
                <a:sym typeface="Wingdings" panose="05000000000000000000" pitchFamily="2" charset="2"/>
              </a:rPr>
              <a:t>type allergiemelding in het dossier</a:t>
            </a:r>
            <a:br>
              <a:rPr lang="nl-NL" sz="2400" dirty="0" smtClean="0">
                <a:sym typeface="Wingdings" panose="05000000000000000000" pitchFamily="2" charset="2"/>
              </a:rPr>
            </a:br>
            <a:r>
              <a:rPr lang="nl-NL" sz="2400" dirty="0" smtClean="0">
                <a:sym typeface="Wingdings" panose="05000000000000000000" pitchFamily="2" charset="2"/>
              </a:rPr>
              <a:t>alternatief </a:t>
            </a:r>
            <a:r>
              <a:rPr lang="nl-NL" sz="2400" dirty="0" err="1" smtClean="0">
                <a:sym typeface="Wingdings" panose="05000000000000000000" pitchFamily="2" charset="2"/>
              </a:rPr>
              <a:t>ivm</a:t>
            </a:r>
            <a:r>
              <a:rPr lang="nl-NL" sz="2400" dirty="0" smtClean="0">
                <a:sym typeface="Wingdings" panose="05000000000000000000" pitchFamily="2" charset="2"/>
              </a:rPr>
              <a:t> </a:t>
            </a:r>
            <a:r>
              <a:rPr lang="nl-NL" sz="2400" dirty="0" smtClean="0">
                <a:sym typeface="Wingdings" panose="05000000000000000000" pitchFamily="2" charset="2"/>
              </a:rPr>
              <a:t>kruisovergevoeligheid</a:t>
            </a:r>
            <a:endParaRPr lang="nl-NL" sz="2400" dirty="0" smtClean="0">
              <a:sym typeface="Wingdings" panose="05000000000000000000" pitchFamily="2" charset="2"/>
            </a:endParaRPr>
          </a:p>
          <a:p>
            <a:r>
              <a:rPr lang="nl-NL" sz="2400" dirty="0" smtClean="0">
                <a:sym typeface="Wingdings" panose="05000000000000000000" pitchFamily="2" charset="2"/>
              </a:rPr>
              <a:t>Bij twijfel en noodzaak: verwijzing allergoloog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86346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Conclusie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Bijwerkingen en allergieën worden vaak door elkaar gehaald</a:t>
            </a:r>
          </a:p>
          <a:p>
            <a:r>
              <a:rPr lang="nl-NL" sz="2400" dirty="0" smtClean="0"/>
              <a:t>Met name bij </a:t>
            </a:r>
            <a:r>
              <a:rPr lang="nl-NL" sz="2400" dirty="0" err="1" smtClean="0"/>
              <a:t>bètalactam</a:t>
            </a:r>
            <a:r>
              <a:rPr lang="nl-NL" sz="2400" dirty="0" smtClean="0"/>
              <a:t>-antibiotica komen allergieën veel voor</a:t>
            </a:r>
          </a:p>
          <a:p>
            <a:r>
              <a:rPr lang="nl-NL" sz="2400" dirty="0" smtClean="0"/>
              <a:t>Soort allergiemelding essentieel voor toekomstige behandelingen</a:t>
            </a:r>
          </a:p>
          <a:p>
            <a:r>
              <a:rPr lang="nl-NL" sz="2400" dirty="0" smtClean="0"/>
              <a:t>Goed vastleggen van allergie van levensbelang</a:t>
            </a:r>
          </a:p>
          <a:p>
            <a:r>
              <a:rPr lang="nl-NL" sz="2400" dirty="0" smtClean="0"/>
              <a:t>Type I en IV-allergie onderscheid bij gebruik antibiotica</a:t>
            </a:r>
          </a:p>
          <a:p>
            <a:r>
              <a:rPr lang="nl-NL" sz="2400" dirty="0" smtClean="0"/>
              <a:t>Bij anafylaxie: adrenaline is het belangrijkst, en observatie </a:t>
            </a:r>
            <a:r>
              <a:rPr lang="nl-NL" sz="2400" dirty="0" err="1" smtClean="0"/>
              <a:t>ivm</a:t>
            </a:r>
            <a:r>
              <a:rPr lang="nl-NL" sz="2400" dirty="0" smtClean="0"/>
              <a:t> risico op bifasisch beloop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99636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Casus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loop van volgende dag: toenemende roodheid en vlekken; controles goed</a:t>
            </a:r>
          </a:p>
          <a:p>
            <a:r>
              <a:rPr lang="nl-NL" dirty="0" smtClean="0"/>
              <a:t>Dienstdoende arts wordt gebeld: wat te doen? Diagnose?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838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Formularium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Stappenplan </a:t>
            </a:r>
            <a:r>
              <a:rPr lang="nl-NL" dirty="0" smtClean="0"/>
              <a:t>anafylaxie</a:t>
            </a:r>
          </a:p>
          <a:p>
            <a:r>
              <a:rPr lang="nl-NL" dirty="0" err="1" smtClean="0"/>
              <a:t>Anti-histaminicum</a:t>
            </a:r>
            <a:r>
              <a:rPr lang="nl-NL" dirty="0" smtClean="0"/>
              <a:t> altijd geven?</a:t>
            </a:r>
          </a:p>
          <a:p>
            <a:r>
              <a:rPr lang="nl-NL" dirty="0" smtClean="0"/>
              <a:t>Eerste keus antibioticum nog steeds amoxicilline?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438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Bronnen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NTvG</a:t>
            </a:r>
            <a:endParaRPr lang="nl-NL" dirty="0" smtClean="0"/>
          </a:p>
          <a:p>
            <a:r>
              <a:rPr lang="nl-NL" dirty="0" smtClean="0"/>
              <a:t>Farmacotherapeutische richtlijn</a:t>
            </a:r>
          </a:p>
          <a:p>
            <a:r>
              <a:rPr lang="nl-NL" dirty="0" err="1" smtClean="0"/>
              <a:t>Huisarts&amp;Wetenschap</a:t>
            </a:r>
            <a:endParaRPr lang="nl-NL" dirty="0" smtClean="0"/>
          </a:p>
          <a:p>
            <a:r>
              <a:rPr lang="nl-NL" dirty="0" err="1" smtClean="0"/>
              <a:t>Ned</a:t>
            </a:r>
            <a:r>
              <a:rPr lang="nl-NL" dirty="0" smtClean="0"/>
              <a:t> tijdschrift voor allergie en astma</a:t>
            </a:r>
          </a:p>
          <a:p>
            <a:r>
              <a:rPr lang="nl-NL" dirty="0" smtClean="0"/>
              <a:t>FTK</a:t>
            </a:r>
          </a:p>
          <a:p>
            <a:r>
              <a:rPr lang="nl-NL" dirty="0" smtClean="0"/>
              <a:t>NHG-standaard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4259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nl-NL" dirty="0" smtClean="0"/>
              <a:t>Casus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Augmentin</a:t>
            </a:r>
            <a:r>
              <a:rPr lang="nl-NL" dirty="0" smtClean="0"/>
              <a:t> wordt gestopt; vervangen door ceftriaxon</a:t>
            </a:r>
          </a:p>
          <a:p>
            <a:r>
              <a:rPr lang="nl-NL" dirty="0" smtClean="0"/>
              <a:t>Daarnaast </a:t>
            </a:r>
            <a:r>
              <a:rPr lang="nl-NL" dirty="0" err="1" smtClean="0"/>
              <a:t>Loratidine</a:t>
            </a:r>
            <a:endParaRPr lang="nl-NL" dirty="0" smtClean="0"/>
          </a:p>
          <a:p>
            <a:r>
              <a:rPr lang="nl-NL" dirty="0" smtClean="0"/>
              <a:t>Beloop: </a:t>
            </a:r>
            <a:r>
              <a:rPr lang="nl-NL" dirty="0" err="1" smtClean="0"/>
              <a:t>rash</a:t>
            </a:r>
            <a:r>
              <a:rPr lang="nl-NL" dirty="0" smtClean="0"/>
              <a:t> trekt weg; cliënt gaat weer beter eten en drinken</a:t>
            </a:r>
          </a:p>
          <a:p>
            <a:r>
              <a:rPr lang="nl-NL" dirty="0" smtClean="0"/>
              <a:t>Lab: CRP gedaald naar 15</a:t>
            </a:r>
          </a:p>
        </p:txBody>
      </p:sp>
    </p:spTree>
    <p:extLst>
      <p:ext uri="{BB962C8B-B14F-4D97-AF65-F5344CB8AC3E}">
        <p14:creationId xmlns:p14="http://schemas.microsoft.com/office/powerpoint/2010/main" val="200118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nl-NL" dirty="0" smtClean="0"/>
              <a:t>Casus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Echter: </a:t>
            </a:r>
            <a:r>
              <a:rPr lang="nl-NL" dirty="0" err="1" smtClean="0"/>
              <a:t>fam</a:t>
            </a:r>
            <a:r>
              <a:rPr lang="nl-NL" dirty="0" smtClean="0"/>
              <a:t> zeer ontstemd over het wel geven van de </a:t>
            </a:r>
            <a:r>
              <a:rPr lang="nl-NL" dirty="0" err="1" smtClean="0"/>
              <a:t>Augmentin</a:t>
            </a:r>
            <a:endParaRPr lang="nl-NL" dirty="0" smtClean="0"/>
          </a:p>
          <a:p>
            <a:r>
              <a:rPr lang="nl-NL" dirty="0" smtClean="0"/>
              <a:t>5 </a:t>
            </a:r>
            <a:r>
              <a:rPr lang="nl-NL" dirty="0" err="1" smtClean="0"/>
              <a:t>dgn</a:t>
            </a:r>
            <a:r>
              <a:rPr lang="nl-NL" dirty="0" smtClean="0"/>
              <a:t> later krijgt cliënt een groot CVA met afwezig blijven van de slikfunctie, waarna start palliatief beleid</a:t>
            </a:r>
          </a:p>
          <a:p>
            <a:r>
              <a:rPr lang="nl-NL" dirty="0" err="1" smtClean="0"/>
              <a:t>Fam</a:t>
            </a:r>
            <a:r>
              <a:rPr lang="nl-NL" dirty="0" smtClean="0"/>
              <a:t> verwijt naast het geven van de </a:t>
            </a:r>
            <a:r>
              <a:rPr lang="nl-NL" dirty="0" err="1" smtClean="0"/>
              <a:t>Augmentin</a:t>
            </a:r>
            <a:r>
              <a:rPr lang="nl-NL" dirty="0" smtClean="0"/>
              <a:t>, ook dood door schuld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231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Typen allergie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Eerste keer: Sensibilisatie (1-3 </a:t>
            </a:r>
            <a:r>
              <a:rPr lang="nl-NL" dirty="0" err="1" smtClean="0"/>
              <a:t>wkn</a:t>
            </a:r>
            <a:r>
              <a:rPr lang="nl-NL" dirty="0" smtClean="0"/>
              <a:t>)</a:t>
            </a:r>
          </a:p>
          <a:p>
            <a:r>
              <a:rPr lang="nl-NL" dirty="0" smtClean="0"/>
              <a:t>Middels antigeen- presentatie aan T- en B-lymfocyten </a:t>
            </a:r>
          </a:p>
          <a:p>
            <a:r>
              <a:rPr lang="nl-NL" dirty="0" smtClean="0"/>
              <a:t>Uitrijping naar effector- en memorycellen</a:t>
            </a:r>
          </a:p>
          <a:p>
            <a:r>
              <a:rPr lang="nl-NL" dirty="0" smtClean="0"/>
              <a:t>Hierdoor bij tweede keer snelle reactie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623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/>
          <a:lstStyle/>
          <a:p>
            <a:r>
              <a:rPr lang="nl-NL" dirty="0" smtClean="0"/>
              <a:t>Typen reacties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Indeling volgens </a:t>
            </a:r>
            <a:r>
              <a:rPr lang="nl-NL" dirty="0" err="1" smtClean="0"/>
              <a:t>Gell</a:t>
            </a:r>
            <a:r>
              <a:rPr lang="nl-NL" dirty="0" smtClean="0"/>
              <a:t> en </a:t>
            </a:r>
            <a:r>
              <a:rPr lang="nl-NL" dirty="0" err="1" smtClean="0"/>
              <a:t>Coombs</a:t>
            </a:r>
            <a:endParaRPr lang="nl-NL" dirty="0" smtClean="0"/>
          </a:p>
          <a:p>
            <a:r>
              <a:rPr lang="nl-NL" dirty="0" smtClean="0"/>
              <a:t>I: </a:t>
            </a:r>
            <a:r>
              <a:rPr lang="nl-NL" dirty="0" err="1" smtClean="0"/>
              <a:t>Ig</a:t>
            </a:r>
            <a:r>
              <a:rPr lang="nl-NL" dirty="0" smtClean="0"/>
              <a:t> E gemedieerd. Ontstaat binnen minuten tot enkele uren.</a:t>
            </a:r>
          </a:p>
          <a:p>
            <a:r>
              <a:rPr lang="nl-NL" dirty="0" smtClean="0"/>
              <a:t>II: cytotoxische reactie. </a:t>
            </a:r>
            <a:r>
              <a:rPr lang="nl-NL" dirty="0" err="1" smtClean="0"/>
              <a:t>IgG</a:t>
            </a:r>
            <a:r>
              <a:rPr lang="nl-NL" dirty="0" smtClean="0"/>
              <a:t> antilichamen binden zich aan cellen </a:t>
            </a:r>
            <a:r>
              <a:rPr lang="nl-NL" dirty="0" err="1" smtClean="0"/>
              <a:t>alszijnde</a:t>
            </a:r>
            <a:r>
              <a:rPr lang="nl-NL" dirty="0" smtClean="0"/>
              <a:t> lichaamsvreemd. </a:t>
            </a:r>
            <a:r>
              <a:rPr lang="nl-NL" dirty="0" err="1" smtClean="0"/>
              <a:t>Bijv</a:t>
            </a:r>
            <a:r>
              <a:rPr lang="nl-NL" dirty="0" smtClean="0"/>
              <a:t> Hemolytische anemie bij Penicilline</a:t>
            </a:r>
          </a:p>
        </p:txBody>
      </p:sp>
    </p:spTree>
    <p:extLst>
      <p:ext uri="{BB962C8B-B14F-4D97-AF65-F5344CB8AC3E}">
        <p14:creationId xmlns:p14="http://schemas.microsoft.com/office/powerpoint/2010/main" val="228194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/>
          <a:lstStyle/>
          <a:p>
            <a:r>
              <a:rPr lang="nl-NL" dirty="0" smtClean="0"/>
              <a:t>Typen reactie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III: </a:t>
            </a:r>
            <a:r>
              <a:rPr lang="nl-NL" dirty="0" err="1" smtClean="0"/>
              <a:t>immuuncompex-afh</a:t>
            </a:r>
            <a:r>
              <a:rPr lang="nl-NL" dirty="0" smtClean="0"/>
              <a:t>. </a:t>
            </a:r>
            <a:r>
              <a:rPr lang="nl-NL" dirty="0" smtClean="0"/>
              <a:t>reactie</a:t>
            </a:r>
            <a:r>
              <a:rPr lang="nl-NL" dirty="0" smtClean="0"/>
              <a:t>; met </a:t>
            </a:r>
            <a:r>
              <a:rPr lang="nl-NL" dirty="0" err="1" smtClean="0"/>
              <a:t>agv</a:t>
            </a:r>
            <a:r>
              <a:rPr lang="nl-NL" dirty="0" smtClean="0"/>
              <a:t> beschadiging vaat-endotheel. Schade afhankelijk van de locatie.</a:t>
            </a:r>
            <a:br>
              <a:rPr lang="nl-NL" dirty="0" smtClean="0"/>
            </a:br>
            <a:r>
              <a:rPr lang="nl-NL" dirty="0" smtClean="0"/>
              <a:t>Huid: purpura</a:t>
            </a:r>
            <a:br>
              <a:rPr lang="nl-NL" dirty="0" smtClean="0"/>
            </a:br>
            <a:r>
              <a:rPr lang="nl-NL" dirty="0" smtClean="0"/>
              <a:t>Nier: </a:t>
            </a:r>
            <a:r>
              <a:rPr lang="nl-NL" dirty="0" err="1" smtClean="0"/>
              <a:t>glomerulonefritis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Gewricht: </a:t>
            </a:r>
            <a:r>
              <a:rPr lang="nl-NL" dirty="0" err="1" smtClean="0"/>
              <a:t>arthritis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520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Jsselheem powerpointpresentatie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IJsselheem powerpointpresentatie</Template>
  <TotalTime>255</TotalTime>
  <Words>714</Words>
  <Application>Microsoft Office PowerPoint</Application>
  <PresentationFormat>Diavoorstelling (4:3)</PresentationFormat>
  <Paragraphs>176</Paragraphs>
  <Slides>41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41</vt:i4>
      </vt:variant>
    </vt:vector>
  </HeadingPairs>
  <TitlesOfParts>
    <vt:vector size="42" baseType="lpstr">
      <vt:lpstr>IJsselheem powerpointpresentatie</vt:lpstr>
      <vt:lpstr>Allergische reacties</vt:lpstr>
      <vt:lpstr>Indeling</vt:lpstr>
      <vt:lpstr>Casus</vt:lpstr>
      <vt:lpstr> Casus</vt:lpstr>
      <vt:lpstr>Casus</vt:lpstr>
      <vt:lpstr>Casus</vt:lpstr>
      <vt:lpstr> Typen allergie</vt:lpstr>
      <vt:lpstr>Typen reacties</vt:lpstr>
      <vt:lpstr>Typen reactie</vt:lpstr>
      <vt:lpstr>Typen reactie</vt:lpstr>
      <vt:lpstr>PowerPoint-presentatie</vt:lpstr>
      <vt:lpstr> Stevens-Johnson-Syndroom</vt:lpstr>
      <vt:lpstr> Toxische epidermale necrolyse</vt:lpstr>
      <vt:lpstr> Fixed drug eruption</vt:lpstr>
      <vt:lpstr>PowerPoint-presentatie</vt:lpstr>
      <vt:lpstr> </vt:lpstr>
      <vt:lpstr> Anafylaxie</vt:lpstr>
      <vt:lpstr> Anafylaxie</vt:lpstr>
      <vt:lpstr> Anafylaxie</vt:lpstr>
      <vt:lpstr>PowerPoint-presentatie</vt:lpstr>
      <vt:lpstr>Symptomen</vt:lpstr>
      <vt:lpstr> Behandeling</vt:lpstr>
      <vt:lpstr> Behandeling</vt:lpstr>
      <vt:lpstr> Antibiotica</vt:lpstr>
      <vt:lpstr> Antibiotica</vt:lpstr>
      <vt:lpstr> Bètalactam</vt:lpstr>
      <vt:lpstr> Bètalactam</vt:lpstr>
      <vt:lpstr>PowerPoint-presentatie</vt:lpstr>
      <vt:lpstr> Bètalactam</vt:lpstr>
      <vt:lpstr> Bètalactam</vt:lpstr>
      <vt:lpstr> Bètalactam</vt:lpstr>
      <vt:lpstr> Bètalactam</vt:lpstr>
      <vt:lpstr> Bètalactam</vt:lpstr>
      <vt:lpstr> Sulfonamides</vt:lpstr>
      <vt:lpstr> Sulfonamides</vt:lpstr>
      <vt:lpstr> Tetracyclines</vt:lpstr>
      <vt:lpstr> Quinolonen</vt:lpstr>
      <vt:lpstr> Stappenplan melding allergie</vt:lpstr>
      <vt:lpstr> Conclusie</vt:lpstr>
      <vt:lpstr> Formularium</vt:lpstr>
      <vt:lpstr> Bronnen</vt:lpstr>
    </vt:vector>
  </TitlesOfParts>
  <Company>Woonzorgconcern IJsselheem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</dc:title>
  <dc:creator>Roland Westerink</dc:creator>
  <cp:lastModifiedBy>Roland Westerink</cp:lastModifiedBy>
  <cp:revision>53</cp:revision>
  <dcterms:created xsi:type="dcterms:W3CDTF">2015-02-15T19:43:58Z</dcterms:created>
  <dcterms:modified xsi:type="dcterms:W3CDTF">2015-02-16T21:18:34Z</dcterms:modified>
</cp:coreProperties>
</file>